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861" r:id="rId2"/>
    <p:sldId id="1337" r:id="rId3"/>
    <p:sldId id="1336" r:id="rId4"/>
    <p:sldId id="1338"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54" autoAdjust="0"/>
    <p:restoredTop sz="88439" autoAdjust="0"/>
  </p:normalViewPr>
  <p:slideViewPr>
    <p:cSldViewPr>
      <p:cViewPr varScale="1">
        <p:scale>
          <a:sx n="189" d="100"/>
          <a:sy n="189" d="100"/>
        </p:scale>
        <p:origin x="176" y="7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8/17/23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14261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96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9:10-17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60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On their return the apostles told him all that they had done.  And he took them and withdrew apart to a town called Bethsaida.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When the crowds learned it, they followed him, and he welcomed them and spoke to them of the kingdom of God and cured those who had need of healing.  </a:t>
            </a:r>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Now the day began to wear away, and the twelve came and said to him, “Send the crowd away to go into the surrounding villages and countryside to find lodging and get provisions, for we are here in a desolate place.”  </a:t>
            </a:r>
            <a:r>
              <a:rPr lang="en-AU" sz="2600" b="1" baseline="30000" dirty="0">
                <a:solidFill>
                  <a:srgbClr val="FFFFFF"/>
                </a:solidFill>
                <a:effectLst/>
                <a:latin typeface="Times New Roman" panose="02020603050405020304" pitchFamily="18" charset="0"/>
                <a:ea typeface="Times New Roman" panose="02020603050405020304" pitchFamily="18" charset="0"/>
              </a:rPr>
              <a:t>13 </a:t>
            </a:r>
            <a:r>
              <a:rPr lang="en-AU" sz="2600" dirty="0">
                <a:solidFill>
                  <a:srgbClr val="FFFFFF"/>
                </a:solidFill>
                <a:effectLst/>
                <a:latin typeface="Times New Roman" panose="02020603050405020304" pitchFamily="18" charset="0"/>
                <a:ea typeface="Times New Roman" panose="02020603050405020304" pitchFamily="18" charset="0"/>
              </a:rPr>
              <a:t>But he said to them, “You give them something to eat.”  They said, “We have no more than five loaves and two fish—unless we are to go and buy food for all these people.”  </a:t>
            </a:r>
            <a:r>
              <a:rPr lang="en-AU" sz="2600" b="1" baseline="30000" dirty="0">
                <a:solidFill>
                  <a:srgbClr val="FFFFFF"/>
                </a:solidFill>
                <a:effectLst/>
                <a:latin typeface="Times New Roman" panose="02020603050405020304" pitchFamily="18" charset="0"/>
                <a:ea typeface="Times New Roman" panose="02020603050405020304" pitchFamily="18" charset="0"/>
              </a:rPr>
              <a:t>14 </a:t>
            </a:r>
            <a:r>
              <a:rPr lang="en-AU" sz="2600" dirty="0">
                <a:solidFill>
                  <a:srgbClr val="FFFFFF"/>
                </a:solidFill>
                <a:effectLst/>
                <a:latin typeface="Times New Roman" panose="02020603050405020304" pitchFamily="18" charset="0"/>
                <a:ea typeface="Times New Roman" panose="02020603050405020304" pitchFamily="18" charset="0"/>
              </a:rPr>
              <a:t>For there were about five thousand men.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26615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700" dirty="0">
                <a:solidFill>
                  <a:srgbClr val="FFFFFF"/>
                </a:solidFill>
                <a:effectLst/>
                <a:latin typeface="Times New Roman" panose="02020603050405020304" pitchFamily="18" charset="0"/>
                <a:ea typeface="Times New Roman" panose="02020603050405020304" pitchFamily="18" charset="0"/>
              </a:rPr>
              <a:t>And he said to his disciples, “Have them sit down in groups of about fifty each.”  </a:t>
            </a:r>
            <a:r>
              <a:rPr lang="en-AU" sz="2700" b="1" baseline="30000" dirty="0">
                <a:solidFill>
                  <a:srgbClr val="FFFFFF"/>
                </a:solidFill>
                <a:effectLst/>
                <a:latin typeface="Times New Roman" panose="02020603050405020304" pitchFamily="18" charset="0"/>
                <a:ea typeface="Times New Roman" panose="02020603050405020304" pitchFamily="18" charset="0"/>
              </a:rPr>
              <a:t>15 </a:t>
            </a:r>
            <a:r>
              <a:rPr lang="en-AU" sz="2700" dirty="0">
                <a:solidFill>
                  <a:srgbClr val="FFFFFF"/>
                </a:solidFill>
                <a:effectLst/>
                <a:latin typeface="Times New Roman" panose="02020603050405020304" pitchFamily="18" charset="0"/>
                <a:ea typeface="Times New Roman" panose="02020603050405020304" pitchFamily="18" charset="0"/>
              </a:rPr>
              <a:t>And they did so, and had them all sit down.  </a:t>
            </a:r>
            <a:r>
              <a:rPr lang="en-AU" sz="2700" b="1" baseline="30000" dirty="0">
                <a:solidFill>
                  <a:srgbClr val="FFFFFF"/>
                </a:solidFill>
                <a:effectLst/>
                <a:latin typeface="Times New Roman" panose="02020603050405020304" pitchFamily="18" charset="0"/>
                <a:ea typeface="Times New Roman" panose="02020603050405020304" pitchFamily="18" charset="0"/>
              </a:rPr>
              <a:t>16 </a:t>
            </a:r>
            <a:r>
              <a:rPr lang="en-AU" sz="2700" dirty="0">
                <a:solidFill>
                  <a:srgbClr val="FFFFFF"/>
                </a:solidFill>
                <a:effectLst/>
                <a:latin typeface="Times New Roman" panose="02020603050405020304" pitchFamily="18" charset="0"/>
                <a:ea typeface="Times New Roman" panose="02020603050405020304" pitchFamily="18" charset="0"/>
              </a:rPr>
              <a:t>And taking the five loaves and the two fish, he looked up to heaven and said a blessing over them.  Then he broke the loaves and gave them to the disciples to set before the crowd.  </a:t>
            </a:r>
            <a:r>
              <a:rPr lang="en-AU" sz="2700" b="1" baseline="30000" dirty="0">
                <a:solidFill>
                  <a:srgbClr val="FFFFFF"/>
                </a:solidFill>
                <a:effectLst/>
                <a:latin typeface="Times New Roman" panose="02020603050405020304" pitchFamily="18" charset="0"/>
                <a:ea typeface="Times New Roman" panose="02020603050405020304" pitchFamily="18" charset="0"/>
              </a:rPr>
              <a:t>17 </a:t>
            </a:r>
            <a:r>
              <a:rPr lang="en-AU" sz="2700" dirty="0">
                <a:solidFill>
                  <a:srgbClr val="FFFFFF"/>
                </a:solidFill>
                <a:effectLst/>
                <a:latin typeface="Times New Roman" panose="02020603050405020304" pitchFamily="18" charset="0"/>
                <a:ea typeface="Times New Roman" panose="02020603050405020304" pitchFamily="18" charset="0"/>
              </a:rPr>
              <a:t>And they all ate and were satisfied.  And what was left over was picked up, twelve baskets of broken pieces.</a:t>
            </a:r>
            <a:r>
              <a:rPr lang="en-AU" sz="2700" dirty="0">
                <a:effectLst/>
              </a:rPr>
              <a:t> </a:t>
            </a:r>
            <a:endParaRPr lang="en-AU" sz="27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05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58177" y="49188"/>
            <a:ext cx="3827644" cy="400110"/>
          </a:xfrm>
          <a:prstGeom prst="rect">
            <a:avLst/>
          </a:prstGeom>
          <a:noFill/>
          <a:ln w="19050">
            <a:solidFill>
              <a:schemeClr val="bg1"/>
            </a:solidFill>
          </a:ln>
        </p:spPr>
        <p:txBody>
          <a:bodyPr wrap="square" rtlCol="0">
            <a:spAutoFit/>
          </a:bodyPr>
          <a:lstStyle/>
          <a:p>
            <a:pPr marL="4763" indent="-4763" algn="ctr"/>
            <a:r>
              <a:rPr lang="en-AU" sz="2000" dirty="0">
                <a:solidFill>
                  <a:srgbClr val="FFFF00"/>
                </a:solidFill>
                <a:latin typeface="Times New Roman" panose="02020603050405020304" pitchFamily="18" charset="0"/>
                <a:cs typeface="Times New Roman" panose="02020603050405020304" pitchFamily="18" charset="0"/>
              </a:rPr>
              <a:t>The  Feeding  Of  The  5000</a:t>
            </a:r>
          </a:p>
        </p:txBody>
      </p:sp>
      <p:sp>
        <p:nvSpPr>
          <p:cNvPr id="5" name="TextBox 4">
            <a:extLst>
              <a:ext uri="{FF2B5EF4-FFF2-40B4-BE49-F238E27FC236}">
                <a16:creationId xmlns:a16="http://schemas.microsoft.com/office/drawing/2014/main" id="{26A8B88A-773A-A7A3-FBB7-A07AB3A495D7}"/>
              </a:ext>
            </a:extLst>
          </p:cNvPr>
          <p:cNvSpPr txBox="1"/>
          <p:nvPr/>
        </p:nvSpPr>
        <p:spPr>
          <a:xfrm>
            <a:off x="0" y="483658"/>
            <a:ext cx="914400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Power and Authority of Jesus.  </a:t>
            </a:r>
            <a:r>
              <a:rPr lang="en-AU" dirty="0">
                <a:solidFill>
                  <a:schemeClr val="bg1"/>
                </a:solidFill>
                <a:latin typeface="Times New Roman" panose="02020603050405020304" pitchFamily="18" charset="0"/>
                <a:cs typeface="Times New Roman" panose="02020603050405020304" pitchFamily="18" charset="0"/>
              </a:rPr>
              <a:t>Jesus doing what only God can do.</a:t>
            </a:r>
          </a:p>
        </p:txBody>
      </p:sp>
      <p:sp>
        <p:nvSpPr>
          <p:cNvPr id="8" name="TextBox 7">
            <a:extLst>
              <a:ext uri="{FF2B5EF4-FFF2-40B4-BE49-F238E27FC236}">
                <a16:creationId xmlns:a16="http://schemas.microsoft.com/office/drawing/2014/main" id="{71C312B9-64A8-7804-D964-0B9C3CD04EB2}"/>
              </a:ext>
            </a:extLst>
          </p:cNvPr>
          <p:cNvSpPr txBox="1"/>
          <p:nvPr/>
        </p:nvSpPr>
        <p:spPr>
          <a:xfrm>
            <a:off x="16858" y="1129308"/>
            <a:ext cx="9127141"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12 apostles returned from a mission trip where they </a:t>
            </a:r>
            <a:r>
              <a:rPr lang="en-AU" u="sng" dirty="0">
                <a:solidFill>
                  <a:schemeClr val="bg1"/>
                </a:solidFill>
                <a:latin typeface="Times New Roman" panose="02020603050405020304" pitchFamily="18" charset="0"/>
                <a:cs typeface="Times New Roman" panose="02020603050405020304" pitchFamily="18" charset="0"/>
              </a:rPr>
              <a:t>experienced the provision of God</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Now a whole new level of trusting in the provision of God:  </a:t>
            </a:r>
            <a:r>
              <a:rPr lang="en-AU" sz="1600" dirty="0">
                <a:solidFill>
                  <a:srgbClr val="FFFF00"/>
                </a:solidFill>
                <a:latin typeface="Comic Sans MS" panose="030F0902030302020204" pitchFamily="66" charset="0"/>
                <a:cs typeface="Times New Roman" panose="02020603050405020304" pitchFamily="18" charset="0"/>
              </a:rPr>
              <a:t>“You give them something to eat”</a:t>
            </a:r>
          </a:p>
        </p:txBody>
      </p:sp>
      <p:sp>
        <p:nvSpPr>
          <p:cNvPr id="2" name="TextBox 1">
            <a:extLst>
              <a:ext uri="{FF2B5EF4-FFF2-40B4-BE49-F238E27FC236}">
                <a16:creationId xmlns:a16="http://schemas.microsoft.com/office/drawing/2014/main" id="{CFECB7A1-662C-94BB-4F05-134C7F121276}"/>
              </a:ext>
            </a:extLst>
          </p:cNvPr>
          <p:cNvSpPr txBox="1"/>
          <p:nvPr/>
        </p:nvSpPr>
        <p:spPr>
          <a:xfrm>
            <a:off x="6723" y="1929217"/>
            <a:ext cx="9144000"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God chooses to involve His disciples in His work  </a:t>
            </a:r>
            <a:r>
              <a:rPr lang="en-AU" dirty="0">
                <a:solidFill>
                  <a:schemeClr val="bg1"/>
                </a:solidFill>
                <a:latin typeface="Times New Roman" panose="02020603050405020304" pitchFamily="18" charset="0"/>
                <a:cs typeface="Times New Roman" panose="02020603050405020304" pitchFamily="18" charset="0"/>
              </a:rPr>
              <a:t>(He could have done it without the Disciples)</a:t>
            </a:r>
          </a:p>
        </p:txBody>
      </p:sp>
      <p:sp>
        <p:nvSpPr>
          <p:cNvPr id="13" name="TextBox 12">
            <a:extLst>
              <a:ext uri="{FF2B5EF4-FFF2-40B4-BE49-F238E27FC236}">
                <a16:creationId xmlns:a16="http://schemas.microsoft.com/office/drawing/2014/main" id="{823475E4-E762-B1A7-74FC-07A5D0A2DEDB}"/>
              </a:ext>
            </a:extLst>
          </p:cNvPr>
          <p:cNvSpPr txBox="1"/>
          <p:nvPr/>
        </p:nvSpPr>
        <p:spPr>
          <a:xfrm>
            <a:off x="-1" y="2608294"/>
            <a:ext cx="3563889"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Disciples had to act in faith: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C9212883-21FE-B476-6118-DE99CA0FF280}"/>
              </a:ext>
            </a:extLst>
          </p:cNvPr>
          <p:cNvSpPr txBox="1"/>
          <p:nvPr/>
        </p:nvSpPr>
        <p:spPr>
          <a:xfrm>
            <a:off x="-3313" y="2890873"/>
            <a:ext cx="9127141" cy="923330"/>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They could have kept what they had, and they would have enough for themselves.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cost:  Give away what they have so God can do His work.</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work of God:  Provision for the 5000;  The Disciples still had enough.</a:t>
            </a:r>
            <a:endParaRPr lang="en-AU" dirty="0">
              <a:solidFill>
                <a:srgbClr val="FFFF00"/>
              </a:solidFill>
              <a:latin typeface="Comic Sans MS" panose="030F0902030302020204" pitchFamily="66" charset="0"/>
              <a:cs typeface="Times New Roman" panose="02020603050405020304" pitchFamily="18" charset="0"/>
            </a:endParaRPr>
          </a:p>
        </p:txBody>
      </p:sp>
      <p:sp>
        <p:nvSpPr>
          <p:cNvPr id="19" name="TextBox 18">
            <a:extLst>
              <a:ext uri="{FF2B5EF4-FFF2-40B4-BE49-F238E27FC236}">
                <a16:creationId xmlns:a16="http://schemas.microsoft.com/office/drawing/2014/main" id="{C3AE0CF0-89CE-215B-9290-5C088399BE74}"/>
              </a:ext>
            </a:extLst>
          </p:cNvPr>
          <p:cNvSpPr txBox="1"/>
          <p:nvPr/>
        </p:nvSpPr>
        <p:spPr>
          <a:xfrm>
            <a:off x="1331640" y="4096782"/>
            <a:ext cx="6912767" cy="1200329"/>
          </a:xfrm>
          <a:prstGeom prst="rect">
            <a:avLst/>
          </a:prstGeom>
          <a:noFill/>
          <a:ln w="19050">
            <a:solidFill>
              <a:schemeClr val="bg1"/>
            </a:solid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The provision of God comes with Faith</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about God making us miraculously wealthy;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About us being generous toward God, and as we give, God provides us with what we need.</a:t>
            </a: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uiExpand="1" build="p"/>
      <p:bldP spid="2" grpId="0"/>
      <p:bldP spid="13" grpId="0"/>
      <p:bldP spid="18" grpId="0" uiExpand="1" build="p"/>
      <p:bldP spid="1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167471</TotalTime>
  <Words>432</Words>
  <Application>Microsoft Macintosh PowerPoint</Application>
  <PresentationFormat>On-screen Show (16:10)</PresentationFormat>
  <Paragraphs>25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2545</cp:revision>
  <cp:lastPrinted>2023-08-18T01:00:10Z</cp:lastPrinted>
  <dcterms:created xsi:type="dcterms:W3CDTF">2016-11-04T06:28:01Z</dcterms:created>
  <dcterms:modified xsi:type="dcterms:W3CDTF">2023-08-18T01:01:52Z</dcterms:modified>
</cp:coreProperties>
</file>